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7" r:id="rId2"/>
    <p:sldId id="258" r:id="rId3"/>
    <p:sldId id="267" r:id="rId4"/>
    <p:sldId id="268" r:id="rId5"/>
    <p:sldId id="259" r:id="rId6"/>
    <p:sldId id="260" r:id="rId7"/>
    <p:sldId id="261" r:id="rId8"/>
    <p:sldId id="269" r:id="rId9"/>
    <p:sldId id="262" r:id="rId10"/>
    <p:sldId id="270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84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6BD426-5F6E-4BFA-AA3C-2BF2706967D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5E9C6F-AF0C-4180-8A85-6790BD25B9A8}">
      <dgm:prSet/>
      <dgm:spPr/>
      <dgm:t>
        <a:bodyPr/>
        <a:lstStyle/>
        <a:p>
          <a:pPr rtl="0"/>
          <a:r>
            <a:rPr lang="ru-RU" dirty="0"/>
            <a:t>г. Чудово. ул. Молодогвардейская д.16,</a:t>
          </a:r>
        </a:p>
        <a:p>
          <a:pPr rtl="0"/>
          <a:r>
            <a:rPr lang="ru-RU" dirty="0"/>
            <a:t>г. Малая Вишера, ул. 50 лет Октября д.13</a:t>
          </a:r>
        </a:p>
      </dgm:t>
    </dgm:pt>
    <dgm:pt modelId="{0813B553-1E3A-4DFB-BBA6-6F043A2A2FC9}" type="parTrans" cxnId="{2226FFD7-1911-4E09-8693-93734E1DA489}">
      <dgm:prSet/>
      <dgm:spPr/>
      <dgm:t>
        <a:bodyPr/>
        <a:lstStyle/>
        <a:p>
          <a:endParaRPr lang="ru-RU"/>
        </a:p>
      </dgm:t>
    </dgm:pt>
    <dgm:pt modelId="{362CE181-DBA9-4DF0-A0A3-6C81E9A325A8}" type="sibTrans" cxnId="{2226FFD7-1911-4E09-8693-93734E1DA489}">
      <dgm:prSet/>
      <dgm:spPr/>
      <dgm:t>
        <a:bodyPr/>
        <a:lstStyle/>
        <a:p>
          <a:endParaRPr lang="ru-RU"/>
        </a:p>
      </dgm:t>
    </dgm:pt>
    <dgm:pt modelId="{3BA3DABE-451C-4F69-B098-B1ED2130E5E5}" type="pres">
      <dgm:prSet presAssocID="{0A6BD426-5F6E-4BFA-AA3C-2BF2706967D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809087A-24CA-4B8C-9B9F-BFBF7E206CB4}" type="pres">
      <dgm:prSet presAssocID="{0A6BD426-5F6E-4BFA-AA3C-2BF2706967D7}" presName="pyramid" presStyleLbl="node1" presStyleIdx="0" presStyleCnt="1"/>
      <dgm:spPr/>
    </dgm:pt>
    <dgm:pt modelId="{64DE7374-D080-4D40-A60B-F1D00AD46906}" type="pres">
      <dgm:prSet presAssocID="{0A6BD426-5F6E-4BFA-AA3C-2BF2706967D7}" presName="theList" presStyleCnt="0"/>
      <dgm:spPr/>
    </dgm:pt>
    <dgm:pt modelId="{33F8033A-F989-4548-AF38-5521DA1F9E64}" type="pres">
      <dgm:prSet presAssocID="{455E9C6F-AF0C-4180-8A85-6790BD25B9A8}" presName="aNode" presStyleLbl="fgAcc1" presStyleIdx="0" presStyleCnt="1" custScaleX="416143" custScaleY="134715" custLinFactY="-20680" custLinFactNeighborX="-9415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C3592-86B9-4B5C-8F58-EB14E81E4168}" type="pres">
      <dgm:prSet presAssocID="{455E9C6F-AF0C-4180-8A85-6790BD25B9A8}" presName="aSpace" presStyleCnt="0"/>
      <dgm:spPr/>
    </dgm:pt>
  </dgm:ptLst>
  <dgm:cxnLst>
    <dgm:cxn modelId="{2226FFD7-1911-4E09-8693-93734E1DA489}" srcId="{0A6BD426-5F6E-4BFA-AA3C-2BF2706967D7}" destId="{455E9C6F-AF0C-4180-8A85-6790BD25B9A8}" srcOrd="0" destOrd="0" parTransId="{0813B553-1E3A-4DFB-BBA6-6F043A2A2FC9}" sibTransId="{362CE181-DBA9-4DF0-A0A3-6C81E9A325A8}"/>
    <dgm:cxn modelId="{43166D43-9568-417A-BE2D-D15E5F7984FB}" type="presOf" srcId="{0A6BD426-5F6E-4BFA-AA3C-2BF2706967D7}" destId="{3BA3DABE-451C-4F69-B098-B1ED2130E5E5}" srcOrd="0" destOrd="0" presId="urn:microsoft.com/office/officeart/2005/8/layout/pyramid2"/>
    <dgm:cxn modelId="{DE6A34F5-F564-4B25-957B-69E4897BF7AE}" type="presOf" srcId="{455E9C6F-AF0C-4180-8A85-6790BD25B9A8}" destId="{33F8033A-F989-4548-AF38-5521DA1F9E64}" srcOrd="0" destOrd="0" presId="urn:microsoft.com/office/officeart/2005/8/layout/pyramid2"/>
    <dgm:cxn modelId="{7DF0425B-D583-401E-9D43-FDE7E66DA832}" type="presParOf" srcId="{3BA3DABE-451C-4F69-B098-B1ED2130E5E5}" destId="{A809087A-24CA-4B8C-9B9F-BFBF7E206CB4}" srcOrd="0" destOrd="0" presId="urn:microsoft.com/office/officeart/2005/8/layout/pyramid2"/>
    <dgm:cxn modelId="{7B0AC232-68A5-41E3-9308-859D9B7F3291}" type="presParOf" srcId="{3BA3DABE-451C-4F69-B098-B1ED2130E5E5}" destId="{64DE7374-D080-4D40-A60B-F1D00AD46906}" srcOrd="1" destOrd="0" presId="urn:microsoft.com/office/officeart/2005/8/layout/pyramid2"/>
    <dgm:cxn modelId="{1F25C73C-4257-4986-9BBF-66389C68B6C8}" type="presParOf" srcId="{64DE7374-D080-4D40-A60B-F1D00AD46906}" destId="{33F8033A-F989-4548-AF38-5521DA1F9E64}" srcOrd="0" destOrd="0" presId="urn:microsoft.com/office/officeart/2005/8/layout/pyramid2"/>
    <dgm:cxn modelId="{712D8C1D-EEB7-4E2F-888A-7D1EE4EDDEE7}" type="presParOf" srcId="{64DE7374-D080-4D40-A60B-F1D00AD46906}" destId="{8BDC3592-86B9-4B5C-8F58-EB14E81E4168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BD426-5F6E-4BFA-AA3C-2BF2706967D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23DC0A-1A97-4A8A-8620-52BA816100F9}">
      <dgm:prSet/>
      <dgm:spPr/>
      <dgm:t>
        <a:bodyPr/>
        <a:lstStyle/>
        <a:p>
          <a:r>
            <a:rPr lang="ru-RU" dirty="0"/>
            <a:t>г.Старая Русса, ул. Кириллова, 6-А</a:t>
          </a:r>
        </a:p>
      </dgm:t>
    </dgm:pt>
    <dgm:pt modelId="{DC6873FD-267E-418A-AF3B-64B0ACC2B4FB}" type="parTrans" cxnId="{F46FE05E-6126-4CCF-AF55-22F679FD157E}">
      <dgm:prSet/>
      <dgm:spPr/>
      <dgm:t>
        <a:bodyPr/>
        <a:lstStyle/>
        <a:p>
          <a:endParaRPr lang="ru-RU"/>
        </a:p>
      </dgm:t>
    </dgm:pt>
    <dgm:pt modelId="{009F01C0-34E8-4909-8E55-99ED888D6DF8}" type="sibTrans" cxnId="{F46FE05E-6126-4CCF-AF55-22F679FD157E}">
      <dgm:prSet/>
      <dgm:spPr/>
      <dgm:t>
        <a:bodyPr/>
        <a:lstStyle/>
        <a:p>
          <a:endParaRPr lang="ru-RU"/>
        </a:p>
      </dgm:t>
    </dgm:pt>
    <dgm:pt modelId="{3BA3DABE-451C-4F69-B098-B1ED2130E5E5}" type="pres">
      <dgm:prSet presAssocID="{0A6BD426-5F6E-4BFA-AA3C-2BF2706967D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809087A-24CA-4B8C-9B9F-BFBF7E206CB4}" type="pres">
      <dgm:prSet presAssocID="{0A6BD426-5F6E-4BFA-AA3C-2BF2706967D7}" presName="pyramid" presStyleLbl="node1" presStyleIdx="0" presStyleCnt="1"/>
      <dgm:spPr/>
    </dgm:pt>
    <dgm:pt modelId="{64DE7374-D080-4D40-A60B-F1D00AD46906}" type="pres">
      <dgm:prSet presAssocID="{0A6BD426-5F6E-4BFA-AA3C-2BF2706967D7}" presName="theList" presStyleCnt="0"/>
      <dgm:spPr/>
    </dgm:pt>
    <dgm:pt modelId="{70B0BED4-24B8-4CC7-9EB1-1D8920CD5BF2}" type="pres">
      <dgm:prSet presAssocID="{3123DC0A-1A97-4A8A-8620-52BA816100F9}" presName="aNode" presStyleLbl="fgAcc1" presStyleIdx="0" presStyleCnt="1" custScaleX="555275" custScaleY="52947" custLinFactY="-23258" custLinFactNeighborX="-3320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EDFFD-E4AE-43D2-BECB-5FE826D265C9}" type="pres">
      <dgm:prSet presAssocID="{3123DC0A-1A97-4A8A-8620-52BA816100F9}" presName="aSpace" presStyleCnt="0"/>
      <dgm:spPr/>
    </dgm:pt>
  </dgm:ptLst>
  <dgm:cxnLst>
    <dgm:cxn modelId="{F46FE05E-6126-4CCF-AF55-22F679FD157E}" srcId="{0A6BD426-5F6E-4BFA-AA3C-2BF2706967D7}" destId="{3123DC0A-1A97-4A8A-8620-52BA816100F9}" srcOrd="0" destOrd="0" parTransId="{DC6873FD-267E-418A-AF3B-64B0ACC2B4FB}" sibTransId="{009F01C0-34E8-4909-8E55-99ED888D6DF8}"/>
    <dgm:cxn modelId="{D78E6E8B-5907-4B1D-B574-677489BC353D}" type="presOf" srcId="{0A6BD426-5F6E-4BFA-AA3C-2BF2706967D7}" destId="{3BA3DABE-451C-4F69-B098-B1ED2130E5E5}" srcOrd="0" destOrd="0" presId="urn:microsoft.com/office/officeart/2005/8/layout/pyramid2"/>
    <dgm:cxn modelId="{D43C8F6E-F239-4C28-B9A8-2CE555B95967}" type="presOf" srcId="{3123DC0A-1A97-4A8A-8620-52BA816100F9}" destId="{70B0BED4-24B8-4CC7-9EB1-1D8920CD5BF2}" srcOrd="0" destOrd="0" presId="urn:microsoft.com/office/officeart/2005/8/layout/pyramid2"/>
    <dgm:cxn modelId="{6BCA9CBD-F515-4BE9-BDE6-B6B4502BD7E0}" type="presParOf" srcId="{3BA3DABE-451C-4F69-B098-B1ED2130E5E5}" destId="{A809087A-24CA-4B8C-9B9F-BFBF7E206CB4}" srcOrd="0" destOrd="0" presId="urn:microsoft.com/office/officeart/2005/8/layout/pyramid2"/>
    <dgm:cxn modelId="{4F466B53-D92E-453B-A532-E87839418E04}" type="presParOf" srcId="{3BA3DABE-451C-4F69-B098-B1ED2130E5E5}" destId="{64DE7374-D080-4D40-A60B-F1D00AD46906}" srcOrd="1" destOrd="0" presId="urn:microsoft.com/office/officeart/2005/8/layout/pyramid2"/>
    <dgm:cxn modelId="{F40F322C-8049-408F-B6C7-8B7CA86F7F24}" type="presParOf" srcId="{64DE7374-D080-4D40-A60B-F1D00AD46906}" destId="{70B0BED4-24B8-4CC7-9EB1-1D8920CD5BF2}" srcOrd="0" destOrd="0" presId="urn:microsoft.com/office/officeart/2005/8/layout/pyramid2"/>
    <dgm:cxn modelId="{32D0AF7D-AC73-4744-B907-5398D469749D}" type="presParOf" srcId="{64DE7374-D080-4D40-A60B-F1D00AD46906}" destId="{800EDFFD-E4AE-43D2-BECB-5FE826D265C9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6BD426-5F6E-4BFA-AA3C-2BF2706967D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21736E-261B-4BC8-87F6-F9D99A4B7789}">
      <dgm:prSet/>
      <dgm:spPr/>
      <dgm:t>
        <a:bodyPr/>
        <a:lstStyle/>
        <a:p>
          <a:r>
            <a:rPr lang="ru-RU" dirty="0"/>
            <a:t>г.Валдай, ул. Луначарского, д.24 «А», </a:t>
          </a:r>
        </a:p>
      </dgm:t>
    </dgm:pt>
    <dgm:pt modelId="{3432C9BC-0BF6-4B40-850B-B8B50CA59A4A}" type="parTrans" cxnId="{C724FE4B-489D-4E34-8453-A66ACA6101F5}">
      <dgm:prSet/>
      <dgm:spPr/>
      <dgm:t>
        <a:bodyPr/>
        <a:lstStyle/>
        <a:p>
          <a:endParaRPr lang="ru-RU"/>
        </a:p>
      </dgm:t>
    </dgm:pt>
    <dgm:pt modelId="{4273E686-74FC-47CF-9DE6-F2FCDCF73973}" type="sibTrans" cxnId="{C724FE4B-489D-4E34-8453-A66ACA6101F5}">
      <dgm:prSet/>
      <dgm:spPr/>
      <dgm:t>
        <a:bodyPr/>
        <a:lstStyle/>
        <a:p>
          <a:endParaRPr lang="ru-RU"/>
        </a:p>
      </dgm:t>
    </dgm:pt>
    <dgm:pt modelId="{3BA3DABE-451C-4F69-B098-B1ED2130E5E5}" type="pres">
      <dgm:prSet presAssocID="{0A6BD426-5F6E-4BFA-AA3C-2BF2706967D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809087A-24CA-4B8C-9B9F-BFBF7E206CB4}" type="pres">
      <dgm:prSet presAssocID="{0A6BD426-5F6E-4BFA-AA3C-2BF2706967D7}" presName="pyramid" presStyleLbl="node1" presStyleIdx="0" presStyleCnt="1" custLinFactNeighborX="6557"/>
      <dgm:spPr/>
    </dgm:pt>
    <dgm:pt modelId="{64DE7374-D080-4D40-A60B-F1D00AD46906}" type="pres">
      <dgm:prSet presAssocID="{0A6BD426-5F6E-4BFA-AA3C-2BF2706967D7}" presName="theList" presStyleCnt="0"/>
      <dgm:spPr/>
    </dgm:pt>
    <dgm:pt modelId="{C0A509E3-CDC2-4EED-B133-B2A67A84B1C9}" type="pres">
      <dgm:prSet presAssocID="{AF21736E-261B-4BC8-87F6-F9D99A4B7789}" presName="aNode" presStyleLbl="fgAcc1" presStyleIdx="0" presStyleCnt="1" custScaleX="680118" custScaleY="56800" custLinFactY="-3667" custLinFactNeighborX="84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1E568-EDBF-4841-BEC0-12C5CC5A2F70}" type="pres">
      <dgm:prSet presAssocID="{AF21736E-261B-4BC8-87F6-F9D99A4B7789}" presName="aSpace" presStyleCnt="0"/>
      <dgm:spPr/>
    </dgm:pt>
  </dgm:ptLst>
  <dgm:cxnLst>
    <dgm:cxn modelId="{C724FE4B-489D-4E34-8453-A66ACA6101F5}" srcId="{0A6BD426-5F6E-4BFA-AA3C-2BF2706967D7}" destId="{AF21736E-261B-4BC8-87F6-F9D99A4B7789}" srcOrd="0" destOrd="0" parTransId="{3432C9BC-0BF6-4B40-850B-B8B50CA59A4A}" sibTransId="{4273E686-74FC-47CF-9DE6-F2FCDCF73973}"/>
    <dgm:cxn modelId="{E8649746-718D-488C-9FDC-1FB98BCC19BB}" type="presOf" srcId="{AF21736E-261B-4BC8-87F6-F9D99A4B7789}" destId="{C0A509E3-CDC2-4EED-B133-B2A67A84B1C9}" srcOrd="0" destOrd="0" presId="urn:microsoft.com/office/officeart/2005/8/layout/pyramid2"/>
    <dgm:cxn modelId="{2B4E04B2-5B3E-45D3-B5C7-B9D878B1070D}" type="presOf" srcId="{0A6BD426-5F6E-4BFA-AA3C-2BF2706967D7}" destId="{3BA3DABE-451C-4F69-B098-B1ED2130E5E5}" srcOrd="0" destOrd="0" presId="urn:microsoft.com/office/officeart/2005/8/layout/pyramid2"/>
    <dgm:cxn modelId="{8AB81B45-E072-45D7-8D72-362E61FA872A}" type="presParOf" srcId="{3BA3DABE-451C-4F69-B098-B1ED2130E5E5}" destId="{A809087A-24CA-4B8C-9B9F-BFBF7E206CB4}" srcOrd="0" destOrd="0" presId="urn:microsoft.com/office/officeart/2005/8/layout/pyramid2"/>
    <dgm:cxn modelId="{46578D74-9534-4756-B535-D97ED9FD27F9}" type="presParOf" srcId="{3BA3DABE-451C-4F69-B098-B1ED2130E5E5}" destId="{64DE7374-D080-4D40-A60B-F1D00AD46906}" srcOrd="1" destOrd="0" presId="urn:microsoft.com/office/officeart/2005/8/layout/pyramid2"/>
    <dgm:cxn modelId="{2254039E-2258-417D-99CA-CC3F7FA7D259}" type="presParOf" srcId="{64DE7374-D080-4D40-A60B-F1D00AD46906}" destId="{C0A509E3-CDC2-4EED-B133-B2A67A84B1C9}" srcOrd="0" destOrd="0" presId="urn:microsoft.com/office/officeart/2005/8/layout/pyramid2"/>
    <dgm:cxn modelId="{2FD7BF36-00C5-4D7F-ADD5-7B70BE100E35}" type="presParOf" srcId="{64DE7374-D080-4D40-A60B-F1D00AD46906}" destId="{7721E568-EDBF-4841-BEC0-12C5CC5A2F70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6BD426-5F6E-4BFA-AA3C-2BF2706967D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148E4-1D91-4BFB-89DE-BA05D3130744}">
      <dgm:prSet/>
      <dgm:spPr/>
      <dgm:t>
        <a:bodyPr/>
        <a:lstStyle/>
        <a:p>
          <a:r>
            <a:rPr lang="ru-RU" dirty="0"/>
            <a:t>г</a:t>
          </a:r>
          <a:r>
            <a:rPr lang="ru-RU" dirty="0" smtClean="0"/>
            <a:t>. Боровичи</a:t>
          </a:r>
          <a:r>
            <a:rPr lang="ru-RU" dirty="0"/>
            <a:t>, ул. Дзержинского, д.2</a:t>
          </a:r>
        </a:p>
      </dgm:t>
    </dgm:pt>
    <dgm:pt modelId="{AB951303-51B8-4CDE-B96D-B797224B8AD8}" type="parTrans" cxnId="{EAEF42AA-07ED-41E0-BCB8-090B29B95A52}">
      <dgm:prSet/>
      <dgm:spPr/>
      <dgm:t>
        <a:bodyPr/>
        <a:lstStyle/>
        <a:p>
          <a:endParaRPr lang="ru-RU"/>
        </a:p>
      </dgm:t>
    </dgm:pt>
    <dgm:pt modelId="{25748379-6FD6-4DF6-8C84-3D86BF9F487A}" type="sibTrans" cxnId="{EAEF42AA-07ED-41E0-BCB8-090B29B95A52}">
      <dgm:prSet/>
      <dgm:spPr/>
      <dgm:t>
        <a:bodyPr/>
        <a:lstStyle/>
        <a:p>
          <a:endParaRPr lang="ru-RU"/>
        </a:p>
      </dgm:t>
    </dgm:pt>
    <dgm:pt modelId="{3BA3DABE-451C-4F69-B098-B1ED2130E5E5}" type="pres">
      <dgm:prSet presAssocID="{0A6BD426-5F6E-4BFA-AA3C-2BF2706967D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809087A-24CA-4B8C-9B9F-BFBF7E206CB4}" type="pres">
      <dgm:prSet presAssocID="{0A6BD426-5F6E-4BFA-AA3C-2BF2706967D7}" presName="pyramid" presStyleLbl="node1" presStyleIdx="0" presStyleCnt="1"/>
      <dgm:spPr/>
    </dgm:pt>
    <dgm:pt modelId="{64DE7374-D080-4D40-A60B-F1D00AD46906}" type="pres">
      <dgm:prSet presAssocID="{0A6BD426-5F6E-4BFA-AA3C-2BF2706967D7}" presName="theList" presStyleCnt="0"/>
      <dgm:spPr/>
    </dgm:pt>
    <dgm:pt modelId="{C08D9B14-419D-4E81-9C0D-5DAB6B5168DE}" type="pres">
      <dgm:prSet presAssocID="{2AD148E4-1D91-4BFB-89DE-BA05D3130744}" presName="aNode" presStyleLbl="fgAcc1" presStyleIdx="0" presStyleCnt="1" custScaleX="680118" custScaleY="68743" custLinFactY="-1663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08593-B531-4775-A87E-519AB3FB6538}" type="pres">
      <dgm:prSet presAssocID="{2AD148E4-1D91-4BFB-89DE-BA05D3130744}" presName="aSpace" presStyleCnt="0"/>
      <dgm:spPr/>
    </dgm:pt>
  </dgm:ptLst>
  <dgm:cxnLst>
    <dgm:cxn modelId="{6ADE6A5E-AC5F-44A8-96A5-FEB6F7CB6636}" type="presOf" srcId="{2AD148E4-1D91-4BFB-89DE-BA05D3130744}" destId="{C08D9B14-419D-4E81-9C0D-5DAB6B5168DE}" srcOrd="0" destOrd="0" presId="urn:microsoft.com/office/officeart/2005/8/layout/pyramid2"/>
    <dgm:cxn modelId="{B746C83A-FD82-44D4-ADE5-2420EE9FFAB4}" type="presOf" srcId="{0A6BD426-5F6E-4BFA-AA3C-2BF2706967D7}" destId="{3BA3DABE-451C-4F69-B098-B1ED2130E5E5}" srcOrd="0" destOrd="0" presId="urn:microsoft.com/office/officeart/2005/8/layout/pyramid2"/>
    <dgm:cxn modelId="{EAEF42AA-07ED-41E0-BCB8-090B29B95A52}" srcId="{0A6BD426-5F6E-4BFA-AA3C-2BF2706967D7}" destId="{2AD148E4-1D91-4BFB-89DE-BA05D3130744}" srcOrd="0" destOrd="0" parTransId="{AB951303-51B8-4CDE-B96D-B797224B8AD8}" sibTransId="{25748379-6FD6-4DF6-8C84-3D86BF9F487A}"/>
    <dgm:cxn modelId="{C66E9092-4936-40AA-AF63-0012D3E89237}" type="presParOf" srcId="{3BA3DABE-451C-4F69-B098-B1ED2130E5E5}" destId="{A809087A-24CA-4B8C-9B9F-BFBF7E206CB4}" srcOrd="0" destOrd="0" presId="urn:microsoft.com/office/officeart/2005/8/layout/pyramid2"/>
    <dgm:cxn modelId="{44318BFF-B134-4B2A-B972-107F4208C933}" type="presParOf" srcId="{3BA3DABE-451C-4F69-B098-B1ED2130E5E5}" destId="{64DE7374-D080-4D40-A60B-F1D00AD46906}" srcOrd="1" destOrd="0" presId="urn:microsoft.com/office/officeart/2005/8/layout/pyramid2"/>
    <dgm:cxn modelId="{F867E6C2-915B-4DB0-9080-24B9472A7170}" type="presParOf" srcId="{64DE7374-D080-4D40-A60B-F1D00AD46906}" destId="{C08D9B14-419D-4E81-9C0D-5DAB6B5168DE}" srcOrd="0" destOrd="0" presId="urn:microsoft.com/office/officeart/2005/8/layout/pyramid2"/>
    <dgm:cxn modelId="{AEB50074-014A-4D05-ADFD-6B7625BA2B97}" type="presParOf" srcId="{64DE7374-D080-4D40-A60B-F1D00AD46906}" destId="{38308593-B531-4775-A87E-519AB3FB6538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9087A-24CA-4B8C-9B9F-BFBF7E206CB4}">
      <dsp:nvSpPr>
        <dsp:cNvPr id="0" name=""/>
        <dsp:cNvSpPr/>
      </dsp:nvSpPr>
      <dsp:spPr>
        <a:xfrm>
          <a:off x="2146512" y="0"/>
          <a:ext cx="1549400" cy="1549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8033A-F989-4548-AF38-5521DA1F9E64}">
      <dsp:nvSpPr>
        <dsp:cNvPr id="0" name=""/>
        <dsp:cNvSpPr/>
      </dsp:nvSpPr>
      <dsp:spPr>
        <a:xfrm>
          <a:off x="380983" y="0"/>
          <a:ext cx="4191017" cy="11333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г. Чудово. ул. Молодогвардейская д.16,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г. Малая Вишера, ул. 50 лет Октября д.13</a:t>
          </a:r>
        </a:p>
      </dsp:txBody>
      <dsp:txXfrm>
        <a:off x="436307" y="55324"/>
        <a:ext cx="4080369" cy="10226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9087A-24CA-4B8C-9B9F-BFBF7E206CB4}">
      <dsp:nvSpPr>
        <dsp:cNvPr id="0" name=""/>
        <dsp:cNvSpPr/>
      </dsp:nvSpPr>
      <dsp:spPr>
        <a:xfrm>
          <a:off x="2146512" y="0"/>
          <a:ext cx="1549400" cy="1549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0BED4-24B8-4CC7-9EB1-1D8920CD5BF2}">
      <dsp:nvSpPr>
        <dsp:cNvPr id="0" name=""/>
        <dsp:cNvSpPr/>
      </dsp:nvSpPr>
      <dsp:spPr>
        <a:xfrm>
          <a:off x="294220" y="0"/>
          <a:ext cx="5592230" cy="6562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г.Старая Русса, ул. Кириллова, 6-А</a:t>
          </a:r>
        </a:p>
      </dsp:txBody>
      <dsp:txXfrm>
        <a:off x="326257" y="32037"/>
        <a:ext cx="5528156" cy="5922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9087A-24CA-4B8C-9B9F-BFBF7E206CB4}">
      <dsp:nvSpPr>
        <dsp:cNvPr id="0" name=""/>
        <dsp:cNvSpPr/>
      </dsp:nvSpPr>
      <dsp:spPr>
        <a:xfrm>
          <a:off x="2248106" y="0"/>
          <a:ext cx="1549400" cy="1549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509E3-CDC2-4EED-B133-B2A67A84B1C9}">
      <dsp:nvSpPr>
        <dsp:cNvPr id="0" name=""/>
        <dsp:cNvSpPr/>
      </dsp:nvSpPr>
      <dsp:spPr>
        <a:xfrm>
          <a:off x="-1" y="145428"/>
          <a:ext cx="6849536" cy="7033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г.Валдай, ул. Луначарского, д.24 «А», </a:t>
          </a:r>
        </a:p>
      </dsp:txBody>
      <dsp:txXfrm>
        <a:off x="34334" y="179763"/>
        <a:ext cx="6780866" cy="6346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9087A-24CA-4B8C-9B9F-BFBF7E206CB4}">
      <dsp:nvSpPr>
        <dsp:cNvPr id="0" name=""/>
        <dsp:cNvSpPr/>
      </dsp:nvSpPr>
      <dsp:spPr>
        <a:xfrm>
          <a:off x="2146512" y="0"/>
          <a:ext cx="1549400" cy="1549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D9B14-419D-4E81-9C0D-5DAB6B5168DE}">
      <dsp:nvSpPr>
        <dsp:cNvPr id="0" name=""/>
        <dsp:cNvSpPr/>
      </dsp:nvSpPr>
      <dsp:spPr>
        <a:xfrm>
          <a:off x="-1" y="0"/>
          <a:ext cx="6849536" cy="8512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г</a:t>
          </a:r>
          <a:r>
            <a:rPr lang="ru-RU" sz="3000" kern="1200" dirty="0" smtClean="0"/>
            <a:t>. Боровичи</a:t>
          </a:r>
          <a:r>
            <a:rPr lang="ru-RU" sz="3000" kern="1200" dirty="0"/>
            <a:t>, ул. Дзержинского, д.2</a:t>
          </a:r>
        </a:p>
      </dsp:txBody>
      <dsp:txXfrm>
        <a:off x="41554" y="41555"/>
        <a:ext cx="6766426" cy="768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A8C28-AA08-4F05-AF5B-D4274D1B770C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354A8-1EFB-4D17-B874-949E84CF6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42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684838" y="633413"/>
            <a:ext cx="3038475" cy="17097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8196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fld id="{9A77188A-71B3-43C6-A682-7CD3E3418491}" type="slidenum">
              <a:rPr lang="ru-RU" altLang="ru-RU">
                <a:latin typeface="Calibri" panose="020F0502020204030204" pitchFamily="34" charset="0"/>
              </a:rPr>
              <a:pPr/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3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fld id="{7BECA144-163C-423A-BC53-205B01A5233B}" type="slidenum">
              <a:rPr lang="ru-RU" altLang="ru-RU">
                <a:latin typeface="Calibri" panose="020F0502020204030204" pitchFamily="34" charset="0"/>
              </a:rPr>
              <a:pPr/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10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099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292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04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7268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165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5586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6137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26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060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9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337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8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106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89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41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739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268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C054574-3A30-4649-8582-729C8633FD4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C09FFD-791F-4C96-95A0-D8F8C81B18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5661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intrud.gov.ru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17" Type="http://schemas.openxmlformats.org/officeDocument/2006/relationships/diagramColors" Target="../diagrams/colors4.xml"/><Relationship Id="rId2" Type="http://schemas.openxmlformats.org/officeDocument/2006/relationships/diagramData" Target="../diagrams/data1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8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24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Layout" Target="../diagrams/layout4.xml"/><Relationship Id="rId23" Type="http://schemas.microsoft.com/office/2007/relationships/diagramDrawing" Target="../diagrams/drawing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Relationship Id="rId14" Type="http://schemas.openxmlformats.org/officeDocument/2006/relationships/diagramData" Target="../diagrams/data4.xml"/><Relationship Id="rId22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16823282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51" r="8846"/>
          <a:stretch>
            <a:fillRect/>
          </a:stretch>
        </p:blipFill>
        <p:spPr bwMode="auto">
          <a:xfrm>
            <a:off x="723900" y="666750"/>
            <a:ext cx="706120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04644" y="584402"/>
            <a:ext cx="8106345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Знакомство с профессией специалист </a:t>
            </a:r>
            <a:r>
              <a:rPr lang="ru-RU" sz="4400" b="1" dirty="0" err="1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Роспотребнадзора</a:t>
            </a:r>
            <a:endParaRPr lang="ru-RU" sz="4400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900" y="5268913"/>
            <a:ext cx="8312150" cy="707886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A5C2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ru-RU" altLang="ru-RU" sz="2000" b="1" dirty="0">
              <a:solidFill>
                <a:srgbClr val="A5C2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83" y="161132"/>
            <a:ext cx="2234100" cy="1295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37167"/>
            <a:ext cx="3060457" cy="27190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635" y="3894043"/>
            <a:ext cx="3008531" cy="25831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85100" y="2605951"/>
            <a:ext cx="4144236" cy="1933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5219" y="3548998"/>
            <a:ext cx="2282606" cy="30449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7825" y="4067341"/>
            <a:ext cx="2859835" cy="2657530"/>
          </a:xfrm>
          <a:prstGeom prst="rect">
            <a:avLst/>
          </a:prstGeom>
        </p:spPr>
      </p:pic>
      <p:pic>
        <p:nvPicPr>
          <p:cNvPr id="11" name="Содержимое 5" descr="Изображение 01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755621" y="4301924"/>
            <a:ext cx="3173715" cy="23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88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00" y="123825"/>
            <a:ext cx="1099077" cy="1275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5211" y="461103"/>
            <a:ext cx="9535055" cy="85123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Гарантии и компенсации государственным гражданским служащим</a:t>
            </a:r>
            <a:endParaRPr lang="ru-RU" sz="20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7338" y="1574800"/>
            <a:ext cx="10593389" cy="3453381"/>
          </a:xfrm>
        </p:spPr>
        <p:txBody>
          <a:bodyPr>
            <a:noAutofit/>
          </a:bodyPr>
          <a:lstStyle/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Бесплатное обучение по целевому </a:t>
            </a:r>
            <a:r>
              <a:rPr lang="ru-RU" sz="1600" dirty="0">
                <a:solidFill>
                  <a:schemeClr val="tx1"/>
                </a:solidFill>
              </a:rPr>
              <a:t>набору в  </a:t>
            </a:r>
            <a:r>
              <a:rPr lang="ru-RU" sz="1600" dirty="0" smtClean="0">
                <a:solidFill>
                  <a:schemeClr val="tx1"/>
                </a:solidFill>
              </a:rPr>
              <a:t>Северо-Западном государственном медицинском университете </a:t>
            </a:r>
            <a:r>
              <a:rPr lang="ru-RU" sz="1600" dirty="0">
                <a:solidFill>
                  <a:schemeClr val="tx1"/>
                </a:solidFill>
              </a:rPr>
              <a:t>им. И. И. </a:t>
            </a:r>
            <a:r>
              <a:rPr lang="ru-RU" sz="1600" dirty="0" smtClean="0">
                <a:solidFill>
                  <a:schemeClr val="tx1"/>
                </a:solidFill>
              </a:rPr>
              <a:t>Мечникова (г. Санкт-Петербург) с предоставлением мер социальной поддержки (оплата 50% стипендии и проезда до дома и обратно)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Гарантированное трудоустройство после окончания обучения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Выдача форменной одежды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Субсидия на предоставление жилого помещения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Оплата денежного содержания 2 раза в месяц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Оплачиваемый отпуск продолжительностью 33 календарных дня (30 календарных дней основного отпуска и 3 дополнительного за ненормированный рабочий день)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Материальная помощь при предоставлении дополнительного отпуска и единовременная выплата при предоставлении ежегодного отпуска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- Дополнительное ежеквартальное стимулирование по результатам работы за квартал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Оплачиваемые листы нетрудоспособности</a:t>
            </a:r>
          </a:p>
          <a:p>
            <a:pPr marL="342900" indent="-342900" algn="ctr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Командировки на совещания и семинары в города субъектов России с оплатой проезда и проживания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49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Содержимое 4" descr="IMG_34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67263" y="1687513"/>
            <a:ext cx="6815137" cy="4549775"/>
          </a:xfrm>
        </p:spPr>
      </p:pic>
      <p:sp>
        <p:nvSpPr>
          <p:cNvPr id="29699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35000" y="227013"/>
            <a:ext cx="9712325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–</a:t>
            </a:r>
            <a:b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Северо-Западный государственный медицинский университет им. И. И. Мечникова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87868" y="1913467"/>
            <a:ext cx="4484158" cy="3955521"/>
          </a:xfrm>
        </p:spPr>
        <p:txBody>
          <a:bodyPr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Медико-профилактический факультет готовит квалифицированных врачей для работы в области профилактической медицины - гигиенистов, эпидемиологов, бактериологов.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362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2"/>
          <p:cNvSpPr>
            <a:spLocks noChangeArrowheads="1"/>
          </p:cNvSpPr>
          <p:nvPr/>
        </p:nvSpPr>
        <p:spPr bwMode="auto">
          <a:xfrm>
            <a:off x="3421063" y="811213"/>
            <a:ext cx="8355012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925" indent="4572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lnSpc>
                <a:spcPts val="24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целевое обучение по специальности «Медико-профилактическое дело» необходимо обратиться в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кадровую службу Управления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  по Новгородской области (информация на сайте). Выделяются целевые места для подготовки специалистов по направлению «Медико-профилактическое дело» в рамках квоты приема на целевое обучение за счет средств бюджетных ассигнований федерального бюджета в учебном заведении Санкт-Петербурга: ФГБОУ ВО «Северо-Западный государственный медицинский университет им. И.И. Мечникова» Минздрава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ts val="2400"/>
              </a:lnSpc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ts val="24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Квалификационным критерием для участия в конкурсе на заключение договора о целевом обучении служат наличие результатов ЕГЭ по профильным предметам (русский язык, биология, химия) или подтверждение предстоящей сдачи ЕГЭ по данным предметам.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50" y="1836738"/>
            <a:ext cx="2506663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2508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0" y="166158"/>
            <a:ext cx="5782204" cy="53413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505" y="3513667"/>
            <a:ext cx="6408565" cy="32432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08517" y="199069"/>
            <a:ext cx="4256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10 шагов поступления на госслужбу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367" y="988886"/>
            <a:ext cx="2234100" cy="12954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1052" y="166158"/>
            <a:ext cx="1267361" cy="147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83093" y="2508230"/>
            <a:ext cx="2865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6"/>
              </a:rPr>
              <a:t>https://mintrud.gov.ru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08517" y="1030066"/>
            <a:ext cx="1962940" cy="22011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200" y="5730283"/>
            <a:ext cx="48852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Все 10 шагов размещены на сайте Управления в разделе Государственная служба и кадры</a:t>
            </a:r>
          </a:p>
        </p:txBody>
      </p:sp>
    </p:spTree>
    <p:extLst>
      <p:ext uri="{BB962C8B-B14F-4D97-AF65-F5344CB8AC3E}">
        <p14:creationId xmlns:p14="http://schemas.microsoft.com/office/powerpoint/2010/main" xmlns="" val="4025182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926557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9"/>
          <p:cNvGrpSpPr>
            <a:grpSpLocks/>
          </p:cNvGrpSpPr>
          <p:nvPr/>
        </p:nvGrpSpPr>
        <p:grpSpPr bwMode="auto">
          <a:xfrm>
            <a:off x="0" y="0"/>
            <a:ext cx="12192000" cy="671513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55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794"/>
              <a:ext cx="12192000" cy="10800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449"/>
              <a:ext cx="6426200" cy="10800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1325" y="563870"/>
              <a:ext cx="5400675" cy="10800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9462816"/>
              </p:ext>
            </p:extLst>
          </p:nvPr>
        </p:nvGraphicFramePr>
        <p:xfrm>
          <a:off x="4169833" y="3468945"/>
          <a:ext cx="7562969" cy="3316277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633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996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25937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chemeClr val="tx1"/>
                          </a:solidFill>
                        </a:rPr>
                        <a:t>Санитарно-эпидемиологический надзор (контроль);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89" marR="38889" marT="19444" marB="19444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8412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>
                          <a:solidFill>
                            <a:schemeClr val="tx1"/>
                          </a:solidFill>
                        </a:rPr>
                        <a:t>2.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</a:rPr>
                        <a:t>Надзор (контроль) в области защиты прав потребителей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</a:rPr>
                        <a:t>;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89" marR="38889" marT="19444" marB="19444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9741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</a:rPr>
                        <a:t>3.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</a:rPr>
                        <a:t>Санитарно-карантинный надзор (контроль) на государственной границе Российской Федерации (</a:t>
                      </a:r>
                      <a:r>
                        <a:rPr lang="ru-RU" sz="2400" b="1" kern="1200">
                          <a:solidFill>
                            <a:schemeClr val="tx1"/>
                          </a:solidFill>
                        </a:rPr>
                        <a:t>приграничные субъекты)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89" marR="38889" marT="19444" marB="19444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60711" y="3571793"/>
            <a:ext cx="3276600" cy="26797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>
                <a:effectLst>
                  <a:glow rad="101600">
                    <a:schemeClr val="accent4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Полномочия службы регламентированы Положением, утверждённым Постановлением Правительства Российской Федерации.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9425" y="-42863"/>
            <a:ext cx="1146175" cy="40640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fld id="{0CBA9546-21A6-4A0B-A442-B08A6C1AA092}" type="slidenum">
              <a:rPr lang="ru-RU" altLang="ru-RU" sz="2800" b="1">
                <a:solidFill>
                  <a:srgbClr val="C9DA92"/>
                </a:solidFill>
              </a:rPr>
              <a:pPr/>
              <a:t>2</a:t>
            </a:fld>
            <a:endParaRPr lang="ru-RU" altLang="ru-RU" sz="2800" b="1">
              <a:solidFill>
                <a:srgbClr val="C9DA92"/>
              </a:solidFill>
            </a:endParaRPr>
          </a:p>
        </p:txBody>
      </p:sp>
      <p:sp>
        <p:nvSpPr>
          <p:cNvPr id="9222" name="Rectangle 2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4" name="Прямоугольник 15"/>
          <p:cNvSpPr>
            <a:spLocks noChangeArrowheads="1"/>
          </p:cNvSpPr>
          <p:nvPr/>
        </p:nvSpPr>
        <p:spPr bwMode="auto">
          <a:xfrm>
            <a:off x="495300" y="712788"/>
            <a:ext cx="110744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 – это Федеральная служба по надзору в сфере защиты прав потребителей и благополучия человека. В структуру ведомства входят центральный аппарат, Управления Роспотребнадзора по субъектам Российской Федерации, Центры гигиены и эпидемиологии в субъектах Российской Федерации, научные организации, противочумные учреждения 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Санэпидслужбы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 и ведомств. Так, в Новгородской  области осуществляет деятельность Управление Роспотребнадзора по Новгородской области, в структуру которого входит Управление и  4 территориальных отдела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г.Боровичи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г.Валдай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г.Старая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Русса 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г.Чудово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– ФБУЗ Центр гигиены и эпидемиологии в Новгородской области» и 4 филиала в этих же городах.</a:t>
            </a:r>
          </a:p>
        </p:txBody>
      </p:sp>
    </p:spTree>
    <p:extLst>
      <p:ext uri="{BB962C8B-B14F-4D97-AF65-F5344CB8AC3E}">
        <p14:creationId xmlns:p14="http://schemas.microsoft.com/office/powerpoint/2010/main" xmlns="" val="47482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17" t="29292" r="32394" b="15907"/>
          <a:stretch>
            <a:fillRect/>
          </a:stretch>
        </p:blipFill>
        <p:spPr bwMode="auto">
          <a:xfrm>
            <a:off x="274109" y="216429"/>
            <a:ext cx="1436158" cy="166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45" y="296913"/>
            <a:ext cx="10644187" cy="1507067"/>
          </a:xfrm>
        </p:spPr>
        <p:txBody>
          <a:bodyPr>
            <a:noAutofit/>
          </a:bodyPr>
          <a:lstStyle/>
          <a:p>
            <a:pPr marL="274320" indent="-27432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6FC6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Федеральный государственный санитарно-эпидемиологический надзор</a:t>
            </a:r>
            <a:br>
              <a:rPr lang="ru-RU" sz="2800" b="1" dirty="0">
                <a:solidFill>
                  <a:srgbClr val="0F6FC6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0783" y="948846"/>
            <a:ext cx="10240433" cy="2844221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«Положением об осуществлении государственного санитарно-эпидемиологического надзора в Российской Федерации», утвержденным постановлением Правительства Российской Федерации от 30 июня 2021 г. N 1100, основными задачами государственного санитарно-эпидемиологического надзора в Российской Федерации являются профилактика инфекционных и массовых неинфекционных заболеваний населения Российской Федерации, предупреждение вредного воздействия на человека факторов среды обитания, а также гигиеническое воспитание и обучение граждан.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1867" y="3793067"/>
            <a:ext cx="5215466" cy="2243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Эпидемиологический надзор – контроль за состоянием инфекционной заболеваемости населения, организация и проведение профилактических и противоэпидемических мероприятий для недопущения распространения инфекционных заболеваний среди населения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69000" y="3899237"/>
            <a:ext cx="6036733" cy="203132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Санитарный надзор – контроль за обеспечением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санитарного благополучия населения: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условиями производства и хранения продуктов питания,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санитарным состоянием помещений, 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качеством питьевой воды, 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состоянием воздуха и другими аспектами, влияющими на общественное здоровье. </a:t>
            </a:r>
          </a:p>
        </p:txBody>
      </p:sp>
    </p:spTree>
    <p:extLst>
      <p:ext uri="{BB962C8B-B14F-4D97-AF65-F5344CB8AC3E}">
        <p14:creationId xmlns:p14="http://schemas.microsoft.com/office/powerpoint/2010/main" xmlns="" val="102055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732" y="140230"/>
            <a:ext cx="9863667" cy="1507067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Государственный контроль (надзор) в области защиты прав потребителей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3333" y="1617549"/>
            <a:ext cx="9889067" cy="4456226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соблюдение обязательных требований, установленных Законом Российской Федерации "О защите прав потребителей", другими федеральными законами и иными нормативными правовыми актами Российской Федерации, а также актами, составляющими право Евразийского экономического союза, регулирующими отношения в области защиты прав потребителей;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chemeClr val="tx1"/>
                </a:solidFill>
              </a:rPr>
              <a:t> соблюдение требований, установленных техническими регламентами, или обязательных требований, подлежащих применению до вступления в силу технических регламентов в соответствии с Федеральным законом "О техническом регулировании"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558" y="140230"/>
            <a:ext cx="1273175" cy="14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3604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075265" y="336550"/>
            <a:ext cx="10329333" cy="1162050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/>
              <a:t> </a:t>
            </a:r>
            <a:r>
              <a:rPr lang="ru-RU" altLang="ru-RU" sz="3100" b="1" dirty="0">
                <a:solidFill>
                  <a:schemeClr val="bg2"/>
                </a:solidFill>
              </a:rPr>
              <a:t>В структуру Управления входят территориальные отделы:</a:t>
            </a:r>
            <a:endParaRPr lang="ru-RU" altLang="ru-RU" sz="3100" dirty="0">
              <a:solidFill>
                <a:schemeClr val="bg2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24933" y="1676400"/>
            <a:ext cx="4440767" cy="4572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14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Территориальный отдел в Маловишерском районе  (включает Чудовское подразделение)</a:t>
            </a: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endParaRPr lang="ru-RU" sz="1400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14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Территориальный отдел в Старорусском районе (Старорусский, Солецкий, Волотовский, Парфинский, Поддорский, Холмский  и Шимский районы)</a:t>
            </a: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endParaRPr lang="ru-RU" sz="1400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14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Территориальный отдел в Валдайском районе ( Валдайский, Крестецкий, Демянский и Маревский  районы)</a:t>
            </a: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endParaRPr lang="ru-RU" sz="1400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342900" indent="-34290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14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Территориальный отдел в </a:t>
            </a:r>
            <a:r>
              <a:rPr lang="ru-RU" sz="1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Боровичском  </a:t>
            </a:r>
            <a:r>
              <a:rPr lang="ru-RU" sz="14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районе (Боровичский, Любытинский, Мошенской, Окуловский, Пестовский и Хвойнинский районы)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757249481"/>
              </p:ext>
            </p:extLst>
          </p:nvPr>
        </p:nvGraphicFramePr>
        <p:xfrm>
          <a:off x="4766733" y="1676401"/>
          <a:ext cx="6849534" cy="154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5645964"/>
              </p:ext>
            </p:extLst>
          </p:nvPr>
        </p:nvGraphicFramePr>
        <p:xfrm>
          <a:off x="4766733" y="2971801"/>
          <a:ext cx="6849534" cy="154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45096852"/>
              </p:ext>
            </p:extLst>
          </p:nvPr>
        </p:nvGraphicFramePr>
        <p:xfrm>
          <a:off x="5060951" y="3746501"/>
          <a:ext cx="6849534" cy="154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9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88440895"/>
              </p:ext>
            </p:extLst>
          </p:nvPr>
        </p:nvGraphicFramePr>
        <p:xfrm>
          <a:off x="5060951" y="4959350"/>
          <a:ext cx="6849534" cy="154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xmlns="" val="17616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77800" y="241299"/>
            <a:ext cx="911013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Роспотребнадзора по Новгородской области</a:t>
            </a:r>
          </a:p>
        </p:txBody>
      </p:sp>
      <p:pic>
        <p:nvPicPr>
          <p:cNvPr id="22531" name="Содержимое 9" descr="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61459" y="1850497"/>
            <a:ext cx="7277288" cy="4093104"/>
          </a:xfrm>
        </p:spPr>
      </p:pic>
      <p:sp>
        <p:nvSpPr>
          <p:cNvPr id="2" name="Прямоугольник 1"/>
          <p:cNvSpPr/>
          <p:nvPr/>
        </p:nvSpPr>
        <p:spPr>
          <a:xfrm>
            <a:off x="8796867" y="1606550"/>
            <a:ext cx="29294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г. Великий Новгород</a:t>
            </a:r>
          </a:p>
          <a:p>
            <a:pPr algn="ctr"/>
            <a:r>
              <a:rPr lang="ru-RU" sz="2400" dirty="0"/>
              <a:t>Германа ул., д. 14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34858" y="3231952"/>
            <a:ext cx="4179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https://www.53.rospotrebnadzor.ru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55428" y="3903996"/>
            <a:ext cx="3936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https://vk.com/public216823282</a:t>
            </a:r>
            <a:endParaRPr lang="ru-RU" dirty="0"/>
          </a:p>
          <a:p>
            <a:pPr algn="ctr"/>
            <a:r>
              <a:rPr lang="ru-RU" dirty="0" smtClean="0"/>
              <a:t>Управление Роспотребнадзора </a:t>
            </a:r>
            <a:r>
              <a:rPr lang="ru-RU" dirty="0"/>
              <a:t>по Новгородской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33450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9334" y="429683"/>
            <a:ext cx="839999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457200" algn="ctr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Специалисты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санитарного надзора Роспотребнадзора проводят плановые и внеплановые контрольные (надзорные) мероприятия на объектах контроля, таких как производственные предприятия, образовательные учреждения, медицинские организации, предприятия общественного питание и другие. </a:t>
            </a:r>
          </a:p>
          <a:p>
            <a:pPr marL="36000" indent="457200"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Специалисты анализируют условия производства и хранения продуктов питания, санитарное состояние помещений, качество питьевой воды, состояние воздуха и другие аспекты, влияющие на общественное здоровье.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142" y="538692"/>
            <a:ext cx="2143125" cy="248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8957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608" y="691092"/>
            <a:ext cx="2430992" cy="282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72908" y="449398"/>
            <a:ext cx="83364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Специалисты эпидемиологического надзора Роспотребнадзора и Центра гигиены и эпидемиологии осуществляют регистрацию инфекционной заболеваемости населения, организовывают профилактические мероприятия (вакцинация населения, обучение и информирование населения мерам профилактики инфекционных болезней и др.).</a:t>
            </a:r>
          </a:p>
          <a:p>
            <a:pPr marL="36000" indent="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случае возникновения и распространения инфекций организовывают и проводят совместно с ЛПУ  и органами власти противоэпидемические мероприятия с целью прекращения передачи инфекций среди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360921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2362667" y="102154"/>
            <a:ext cx="9104842" cy="63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925" indent="4572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marL="0" indent="0" algn="ctr" eaLnBrk="1" hangingPunct="1">
              <a:lnSpc>
                <a:spcPts val="2875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Специалисты Роспотребнадзора должны быть хорошо осведомлены о санитарно-эпидемиологических нормах и требованиях, государственных стандартах, законах и правилах, о состоянии инфекционной заболеваемости регистрируемой в стране и в мире и мерах борьбы с ними. </a:t>
            </a:r>
          </a:p>
          <a:p>
            <a:pPr marL="0" indent="0" algn="ctr">
              <a:lnSpc>
                <a:spcPts val="2875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специалисты должны владеть методами и приемами проведения проверок, уметь составлять акты и протоколы, а также информировать объекты о выявленных нарушениях и предлагать рекомендации по исправлению ситуации. Эпидемиологи – знаниями об  инфекционных болезнях  (пути распространения, клиническое течение, меры профилактики и др.). </a:t>
            </a:r>
          </a:p>
          <a:p>
            <a:pPr marL="0" indent="0" algn="ctr">
              <a:lnSpc>
                <a:spcPts val="2875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Работа требует ответственности, внимательности, умения принимать решения в сложных ситуациях и владения навыками коммуникации. Специалисты должны быть готовы к работе в непредвиденных ситуациях, быстрому реагированию на происшествия и принятию мер для предотвращения рисков для общественного здоровья.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2" y="504825"/>
            <a:ext cx="2013479" cy="233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388688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313</TotalTime>
  <Words>829</Words>
  <Application>Microsoft Office PowerPoint</Application>
  <PresentationFormat>Произвольный</PresentationFormat>
  <Paragraphs>72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Сектор</vt:lpstr>
      <vt:lpstr>Слайд 1</vt:lpstr>
      <vt:lpstr>Слайд 2</vt:lpstr>
      <vt:lpstr>Федеральный государственный санитарно-эпидемиологический надзор </vt:lpstr>
      <vt:lpstr>Государственный контроль (надзор) в области защиты прав потребителей</vt:lpstr>
      <vt:lpstr> В структуру Управления входят территориальные отделы:</vt:lpstr>
      <vt:lpstr>Управление Роспотребнадзора по Новгородской области</vt:lpstr>
      <vt:lpstr>Слайд 7</vt:lpstr>
      <vt:lpstr>Слайд 8</vt:lpstr>
      <vt:lpstr>Слайд 9</vt:lpstr>
      <vt:lpstr>Гарантии и компенсации государственным гражданским служащим</vt:lpstr>
      <vt:lpstr>ОБУЧЕНИЕ – Северо-Западный государственный медицинский университет им. И. И. Мечникова</vt:lpstr>
      <vt:lpstr>Слайд 12</vt:lpstr>
      <vt:lpstr>Слайд 13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2024-10-01T12:04:59Z</dcterms:created>
  <dcterms:modified xsi:type="dcterms:W3CDTF">2026-02-26T10:13:46Z</dcterms:modified>
</cp:coreProperties>
</file>